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85" r:id="rId3"/>
    <p:sldId id="262" r:id="rId4"/>
    <p:sldId id="268" r:id="rId5"/>
    <p:sldId id="286" r:id="rId6"/>
    <p:sldId id="301" r:id="rId7"/>
    <p:sldId id="266" r:id="rId8"/>
    <p:sldId id="292" r:id="rId9"/>
    <p:sldId id="288" r:id="rId10"/>
    <p:sldId id="291" r:id="rId11"/>
    <p:sldId id="294" r:id="rId12"/>
    <p:sldId id="295" r:id="rId13"/>
    <p:sldId id="296" r:id="rId14"/>
    <p:sldId id="297" r:id="rId15"/>
    <p:sldId id="298" r:id="rId16"/>
    <p:sldId id="277" r:id="rId17"/>
    <p:sldId id="293" r:id="rId18"/>
    <p:sldId id="290" r:id="rId19"/>
    <p:sldId id="289" r:id="rId20"/>
    <p:sldId id="299" r:id="rId21"/>
    <p:sldId id="300" r:id="rId22"/>
    <p:sldId id="280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3863" autoAdjust="0"/>
  </p:normalViewPr>
  <p:slideViewPr>
    <p:cSldViewPr>
      <p:cViewPr varScale="1">
        <p:scale>
          <a:sx n="74" d="100"/>
          <a:sy n="74" d="100"/>
        </p:scale>
        <p:origin x="-126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9AF824-735E-4655-A9F2-BD20B675C8D8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01EA9A-93FE-49A3-BFC6-B9C8B493677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63053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5E79D-3A6D-4F7D-A10C-AF114D03C627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9C74B-6A74-40DD-8039-A86E31C9A4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158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5E79D-3A6D-4F7D-A10C-AF114D03C627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9C74B-6A74-40DD-8039-A86E31C9A4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9416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5E79D-3A6D-4F7D-A10C-AF114D03C627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9C74B-6A74-40DD-8039-A86E31C9A4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77668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5E79D-3A6D-4F7D-A10C-AF114D03C627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9C74B-6A74-40DD-8039-A86E31C9A4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2202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5E79D-3A6D-4F7D-A10C-AF114D03C627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9C74B-6A74-40DD-8039-A86E31C9A4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613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5E79D-3A6D-4F7D-A10C-AF114D03C627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9C74B-6A74-40DD-8039-A86E31C9A4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383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5E79D-3A6D-4F7D-A10C-AF114D03C627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9C74B-6A74-40DD-8039-A86E31C9A4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409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5E79D-3A6D-4F7D-A10C-AF114D03C627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9C74B-6A74-40DD-8039-A86E31C9A4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9988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5E79D-3A6D-4F7D-A10C-AF114D03C627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9C74B-6A74-40DD-8039-A86E31C9A4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1446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5E79D-3A6D-4F7D-A10C-AF114D03C627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9C74B-6A74-40DD-8039-A86E31C9A4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7631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5E79D-3A6D-4F7D-A10C-AF114D03C627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9C74B-6A74-40DD-8039-A86E31C9A4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083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65E79D-3A6D-4F7D-A10C-AF114D03C627}" type="datetimeFigureOut">
              <a:rPr lang="ru-RU" smtClean="0"/>
              <a:pPr/>
              <a:t>11.11.2019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09C74B-6A74-40DD-8039-A86E31C9A49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117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276872"/>
            <a:ext cx="7772400" cy="1470025"/>
          </a:xfrm>
          <a:ln>
            <a:noFill/>
          </a:ln>
        </p:spPr>
        <p:txBody>
          <a:bodyPr>
            <a:noAutofit/>
          </a:bodyPr>
          <a:lstStyle/>
          <a:p>
            <a:r>
              <a:rPr lang="ru-RU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660066"/>
                </a:solidFill>
                <a:latin typeface="+mn-lt"/>
              </a:rPr>
              <a:t>Развитие мелкой моторики у дошкольников как основа подготовки </a:t>
            </a:r>
            <a:r>
              <a:rPr lang="ru-RU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660066"/>
                </a:solidFill>
                <a:latin typeface="+mn-lt"/>
              </a:rPr>
              <a:t>руки к письму</a:t>
            </a:r>
            <a:endParaRPr lang="ru-RU" sz="6600" dirty="0">
              <a:solidFill>
                <a:srgbClr val="660066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179314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Users\User\Desktop\intuitivnoe-risovanie-rebenka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714356"/>
            <a:ext cx="6357982" cy="4241088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1785918" y="5500702"/>
            <a:ext cx="4000528" cy="6093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20000"/>
              </a:lnSpc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660033"/>
                </a:solidFill>
              </a:rPr>
              <a:t>Раскрашивание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52" y="5857892"/>
            <a:ext cx="52703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660033"/>
                </a:solidFill>
              </a:rPr>
              <a:t>Рисование линий, фигурных дорожек</a:t>
            </a:r>
            <a:endParaRPr lang="ru-RU" sz="2400" dirty="0"/>
          </a:p>
        </p:txBody>
      </p:sp>
      <p:pic>
        <p:nvPicPr>
          <p:cNvPr id="39940" name="Picture 4" descr="C:\Users\User\Desktop\hello_html_m277506e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214422"/>
            <a:ext cx="6167454" cy="4301799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928670"/>
            <a:ext cx="4714908" cy="3531630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1285852" y="5000636"/>
            <a:ext cx="557216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660033"/>
                </a:solidFill>
              </a:rPr>
              <a:t>Рисование по контуру</a:t>
            </a:r>
            <a:endParaRPr lang="ru-RU" sz="2400" dirty="0"/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928670"/>
            <a:ext cx="2625348" cy="3500462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C:\Users\User\Desktop\d44096425e7e347558f9384f84713407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85720" y="1214422"/>
            <a:ext cx="3571900" cy="4376328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</p:pic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1214421"/>
            <a:ext cx="3286148" cy="4381531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928794" y="6000768"/>
            <a:ext cx="40005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660033"/>
                </a:solidFill>
              </a:rPr>
              <a:t>Рисование по точкам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928670"/>
            <a:ext cx="3951199" cy="5214974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4572000" y="4786322"/>
            <a:ext cx="30347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660033"/>
                </a:solidFill>
              </a:rPr>
              <a:t>Рисование по точкам</a:t>
            </a:r>
            <a:endParaRPr lang="ru-RU" sz="2400" dirty="0"/>
          </a:p>
        </p:txBody>
      </p:sp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928670"/>
            <a:ext cx="3429024" cy="3429024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1071546"/>
            <a:ext cx="4786346" cy="3489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7" name="Picture 5" descr="Картинки по запросу обводка по трафарету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142984"/>
            <a:ext cx="3357586" cy="335758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14546" y="5072074"/>
            <a:ext cx="41434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660033"/>
                </a:solidFill>
              </a:rPr>
              <a:t>Обводка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660033"/>
                </a:solidFill>
              </a:rPr>
              <a:t>Графические упражнения.</a:t>
            </a:r>
            <a:endParaRPr lang="ru-RU" dirty="0"/>
          </a:p>
        </p:txBody>
      </p:sp>
      <p:pic>
        <p:nvPicPr>
          <p:cNvPr id="3" name="Рисунок 2" descr="D:\Photos\IMG0024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357298"/>
            <a:ext cx="392909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D:\Photos\IMG0023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214422"/>
            <a:ext cx="4143404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D:\Photos\IMG0023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596" y="3857628"/>
            <a:ext cx="392909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D:\Photos\IMG00237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857628"/>
            <a:ext cx="414340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0496" y="4429132"/>
            <a:ext cx="3786214" cy="714372"/>
          </a:xfrm>
        </p:spPr>
        <p:txBody>
          <a:bodyPr>
            <a:normAutofit fontScale="90000"/>
          </a:bodyPr>
          <a:lstStyle/>
          <a:p>
            <a:pPr marL="457200" indent="-457200">
              <a:lnSpc>
                <a:spcPct val="120000"/>
              </a:lnSpc>
            </a:pPr>
            <a:r>
              <a:rPr lang="ru-RU" b="1" dirty="0" smtClean="0">
                <a:solidFill>
                  <a:srgbClr val="660033"/>
                </a:solidFill>
              </a:rPr>
              <a:t/>
            </a:r>
            <a:br>
              <a:rPr lang="ru-RU" b="1" dirty="0" smtClean="0">
                <a:solidFill>
                  <a:srgbClr val="660033"/>
                </a:solidFill>
              </a:rPr>
            </a:br>
            <a:r>
              <a:rPr lang="ru-RU" b="1" dirty="0" smtClean="0">
                <a:solidFill>
                  <a:srgbClr val="660033"/>
                </a:solidFill>
              </a:rPr>
              <a:t>Штриховка.</a:t>
            </a:r>
            <a:br>
              <a:rPr lang="ru-RU" b="1" dirty="0" smtClean="0">
                <a:solidFill>
                  <a:srgbClr val="660033"/>
                </a:solidFill>
              </a:rPr>
            </a:br>
            <a:endParaRPr lang="ru-RU" dirty="0"/>
          </a:p>
        </p:txBody>
      </p:sp>
      <p:pic>
        <p:nvPicPr>
          <p:cNvPr id="4505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1285860"/>
            <a:ext cx="3671914" cy="4786346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ffectLst/>
        </p:spPr>
      </p:pic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1285860"/>
            <a:ext cx="4326527" cy="3071834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214282" y="785794"/>
            <a:ext cx="4357718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Arial" pitchFamily="34" charset="0"/>
              </a:rPr>
              <a:t>Штрих  — это линия, черта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ea typeface="Times New Roman" pitchFamily="18" charset="0"/>
                <a:cs typeface="Arial" pitchFamily="34" charset="0"/>
              </a:rPr>
              <a:t> проведенная пишущим предметом</a:t>
            </a: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cs typeface="Arial" pitchFamily="34" charset="0"/>
            </a:endParaRPr>
          </a:p>
          <a:p>
            <a:pPr marL="457200" marR="0" lvl="0" indent="-457200" algn="ctr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ea typeface="Times New Roman" pitchFamily="18" charset="0"/>
                <a:cs typeface="Arial" pitchFamily="34" charset="0"/>
              </a:rPr>
              <a:t>Линии могут быть очень разными: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cs typeface="Arial" pitchFamily="34" charset="0"/>
            </a:endParaRPr>
          </a:p>
          <a:p>
            <a:pPr marL="457200" marR="0" lvl="0" indent="-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ea typeface="Times New Roman" pitchFamily="18" charset="0"/>
                <a:cs typeface="Arial" pitchFamily="34" charset="0"/>
              </a:rPr>
              <a:t>короткими и длинными;</a:t>
            </a:r>
          </a:p>
          <a:p>
            <a:pPr marL="457200" marR="0" lvl="0" indent="-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ea typeface="Times New Roman" pitchFamily="18" charset="0"/>
                <a:cs typeface="Arial" pitchFamily="34" charset="0"/>
              </a:rPr>
              <a:t>едва заметными и яркими;</a:t>
            </a:r>
          </a:p>
          <a:p>
            <a:pPr marL="457200" marR="0" lvl="0" indent="-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ea typeface="Times New Roman" pitchFamily="18" charset="0"/>
                <a:cs typeface="Arial" pitchFamily="34" charset="0"/>
              </a:rPr>
              <a:t>волнообразными и двигающимися по кругу;</a:t>
            </a:r>
          </a:p>
          <a:p>
            <a:pPr marL="457200" marR="0" lvl="0" indent="-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ea typeface="Times New Roman" pitchFamily="18" charset="0"/>
                <a:cs typeface="Arial" pitchFamily="34" charset="0"/>
              </a:rPr>
              <a:t>наклонными и ровными;</a:t>
            </a:r>
          </a:p>
          <a:p>
            <a:pPr marL="457200" marR="0" lvl="0" indent="-4572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ea typeface="Times New Roman" pitchFamily="18" charset="0"/>
                <a:cs typeface="Arial" pitchFamily="34" charset="0"/>
              </a:rPr>
              <a:t>пересекающимися и с наплывами одна на другую.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80728"/>
            <a:ext cx="3857625" cy="3314700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0496" y="928670"/>
            <a:ext cx="4800576" cy="4154494"/>
          </a:xfrm>
        </p:spPr>
        <p:txBody>
          <a:bodyPr>
            <a:normAutofit fontScale="90000"/>
          </a:bodyPr>
          <a:lstStyle/>
          <a:p>
            <a:pPr marL="514350" indent="-514350" algn="l"/>
            <a:r>
              <a:rPr lang="ru-RU" sz="3200" b="1" cap="small" dirty="0" smtClean="0">
                <a:solidFill>
                  <a:srgbClr val="000066"/>
                </a:solidFill>
                <a:latin typeface="+mn-lt"/>
              </a:rPr>
              <a:t>                       </a:t>
            </a:r>
            <a:br>
              <a:rPr lang="ru-RU" sz="3200" b="1" cap="small" dirty="0" smtClean="0">
                <a:solidFill>
                  <a:srgbClr val="000066"/>
                </a:solidFill>
                <a:latin typeface="+mn-lt"/>
              </a:rPr>
            </a:br>
            <a:r>
              <a:rPr lang="ru-RU" sz="3600" b="1" cap="small" dirty="0" smtClean="0">
                <a:solidFill>
                  <a:srgbClr val="000066"/>
                </a:solidFill>
                <a:latin typeface="+mn-lt"/>
              </a:rPr>
              <a:t>Правила штриховки:</a:t>
            </a:r>
            <a:r>
              <a:rPr lang="ru-RU" sz="3200" b="1" cap="small" dirty="0" smtClean="0">
                <a:solidFill>
                  <a:srgbClr val="000066"/>
                </a:solidFill>
                <a:latin typeface="+mn-lt"/>
              </a:rPr>
              <a:t/>
            </a:r>
            <a:br>
              <a:rPr lang="ru-RU" sz="3200" b="1" cap="small" dirty="0" smtClean="0">
                <a:solidFill>
                  <a:srgbClr val="000066"/>
                </a:solidFill>
                <a:latin typeface="+mn-lt"/>
              </a:rPr>
            </a:br>
            <a:r>
              <a:rPr lang="ru-RU" sz="3200" b="1" dirty="0" smtClean="0">
                <a:latin typeface="+mn-lt"/>
              </a:rPr>
              <a:t/>
            </a:r>
            <a:br>
              <a:rPr lang="ru-RU" sz="3200" b="1" dirty="0" smtClean="0">
                <a:latin typeface="+mn-lt"/>
              </a:rPr>
            </a:br>
            <a:r>
              <a:rPr lang="ru-RU" sz="2700" b="1" cap="small" dirty="0" smtClean="0">
                <a:solidFill>
                  <a:srgbClr val="660033"/>
                </a:solidFill>
                <a:latin typeface="+mn-lt"/>
              </a:rPr>
              <a:t>• Штриховать только в заданном направлении.</a:t>
            </a:r>
            <a:r>
              <a:rPr lang="ru-RU" sz="2700" b="1" dirty="0" smtClean="0">
                <a:solidFill>
                  <a:srgbClr val="660033"/>
                </a:solidFill>
                <a:latin typeface="+mn-lt"/>
              </a:rPr>
              <a:t/>
            </a:r>
            <a:br>
              <a:rPr lang="ru-RU" sz="2700" b="1" dirty="0" smtClean="0">
                <a:solidFill>
                  <a:srgbClr val="660033"/>
                </a:solidFill>
                <a:latin typeface="+mn-lt"/>
              </a:rPr>
            </a:br>
            <a:r>
              <a:rPr lang="ru-RU" sz="2700" b="1" cap="small" dirty="0" smtClean="0">
                <a:solidFill>
                  <a:srgbClr val="660033"/>
                </a:solidFill>
                <a:latin typeface="+mn-lt"/>
              </a:rPr>
              <a:t>• Не выходить за контуры фигуры.</a:t>
            </a:r>
            <a:r>
              <a:rPr lang="ru-RU" sz="2700" b="1" dirty="0" smtClean="0">
                <a:solidFill>
                  <a:srgbClr val="660033"/>
                </a:solidFill>
                <a:latin typeface="+mn-lt"/>
              </a:rPr>
              <a:t/>
            </a:r>
            <a:br>
              <a:rPr lang="ru-RU" sz="2700" b="1" dirty="0" smtClean="0">
                <a:solidFill>
                  <a:srgbClr val="660033"/>
                </a:solidFill>
                <a:latin typeface="+mn-lt"/>
              </a:rPr>
            </a:br>
            <a:r>
              <a:rPr lang="ru-RU" sz="2700" b="1" cap="small" dirty="0" smtClean="0">
                <a:solidFill>
                  <a:srgbClr val="660033"/>
                </a:solidFill>
                <a:latin typeface="+mn-lt"/>
              </a:rPr>
              <a:t>• Соблюдать параллельность линий.</a:t>
            </a:r>
            <a:r>
              <a:rPr lang="ru-RU" sz="2700" b="1" dirty="0" smtClean="0">
                <a:solidFill>
                  <a:srgbClr val="660033"/>
                </a:solidFill>
                <a:latin typeface="+mn-lt"/>
              </a:rPr>
              <a:t/>
            </a:r>
            <a:br>
              <a:rPr lang="ru-RU" sz="2700" b="1" dirty="0" smtClean="0">
                <a:solidFill>
                  <a:srgbClr val="660033"/>
                </a:solidFill>
                <a:latin typeface="+mn-lt"/>
              </a:rPr>
            </a:br>
            <a:r>
              <a:rPr lang="ru-RU" sz="2700" b="1" cap="small" dirty="0" smtClean="0">
                <a:solidFill>
                  <a:srgbClr val="660033"/>
                </a:solidFill>
                <a:latin typeface="+mn-lt"/>
              </a:rPr>
              <a:t>• Не сближать штрихи, соблюдать расстояние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endParaRPr lang="ru-RU" sz="2400" b="1" dirty="0"/>
          </a:p>
        </p:txBody>
      </p:sp>
      <p:pic>
        <p:nvPicPr>
          <p:cNvPr id="3686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928670"/>
            <a:ext cx="3717365" cy="5213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785926"/>
            <a:ext cx="8229600" cy="336867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Comic Sans MS" pitchFamily="66" charset="0"/>
              </a:rPr>
              <a:t/>
            </a:r>
            <a:br>
              <a:rPr lang="ru-RU" b="1" dirty="0" smtClean="0">
                <a:latin typeface="Comic Sans MS" pitchFamily="66" charset="0"/>
              </a:rPr>
            </a:br>
            <a:r>
              <a:rPr lang="ru-RU" sz="4900" b="1" dirty="0" smtClean="0">
                <a:solidFill>
                  <a:srgbClr val="660033"/>
                </a:solidFill>
                <a:latin typeface="+mn-lt"/>
                <a:cs typeface="Arial" pitchFamily="34" charset="0"/>
              </a:rPr>
              <a:t>«Рука – это инструмент всех инструментов» </a:t>
            </a:r>
            <a:br>
              <a:rPr lang="ru-RU" sz="4900" b="1" dirty="0" smtClean="0">
                <a:solidFill>
                  <a:srgbClr val="660033"/>
                </a:solidFill>
                <a:latin typeface="+mn-lt"/>
                <a:cs typeface="Arial" pitchFamily="34" charset="0"/>
              </a:rPr>
            </a:br>
            <a:r>
              <a:rPr lang="ru-RU" sz="4900" b="1" dirty="0" smtClean="0">
                <a:solidFill>
                  <a:srgbClr val="660033"/>
                </a:solidFill>
                <a:latin typeface="+mn-lt"/>
                <a:cs typeface="Arial" pitchFamily="34" charset="0"/>
              </a:rPr>
              <a:t/>
            </a:r>
            <a:br>
              <a:rPr lang="ru-RU" sz="4900" b="1" dirty="0" smtClean="0">
                <a:solidFill>
                  <a:srgbClr val="660033"/>
                </a:solidFill>
                <a:latin typeface="+mn-lt"/>
                <a:cs typeface="Arial" pitchFamily="34" charset="0"/>
              </a:rPr>
            </a:br>
            <a:r>
              <a:rPr lang="ru-RU" sz="4900" b="1" dirty="0" smtClean="0">
                <a:solidFill>
                  <a:srgbClr val="660033"/>
                </a:solidFill>
                <a:latin typeface="+mn-lt"/>
                <a:cs typeface="Arial" pitchFamily="34" charset="0"/>
              </a:rPr>
              <a:t>                               Аристотель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:\УУД Фестиваль\аттестация 2019\Дубинина\Скопируй по образцу\risunok_shtrihami_zyplenok_Molya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7" y="332656"/>
            <a:ext cx="9114613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1" name="Picture 3" descr="C:\Users\User\Desktop\f851895776625fc5848ed6c2ee758e3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857232"/>
            <a:ext cx="3577395" cy="4929222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</p:pic>
      <p:pic>
        <p:nvPicPr>
          <p:cNvPr id="4813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1428736"/>
            <a:ext cx="3232276" cy="4929222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71472" y="1214422"/>
            <a:ext cx="800105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ru-RU" sz="2000" dirty="0" smtClean="0"/>
          </a:p>
          <a:p>
            <a:pPr lvl="0" algn="ctr"/>
            <a:r>
              <a:rPr lang="ru-RU" sz="2800" b="1" dirty="0" smtClean="0">
                <a:solidFill>
                  <a:srgbClr val="000066"/>
                </a:solidFill>
              </a:rPr>
              <a:t>Ожидаемый результат</a:t>
            </a:r>
          </a:p>
          <a:p>
            <a:pPr lvl="0" algn="ctr"/>
            <a:endParaRPr lang="ru-RU" sz="2400" b="1" dirty="0" smtClean="0"/>
          </a:p>
          <a:p>
            <a:pPr marL="457200" lvl="0" indent="-457200"/>
            <a:r>
              <a:rPr lang="ru-RU" sz="2400" b="1" dirty="0" smtClean="0">
                <a:solidFill>
                  <a:srgbClr val="660033"/>
                </a:solidFill>
              </a:rPr>
              <a:t>1. Формирование правильной позы при письме</a:t>
            </a:r>
          </a:p>
          <a:p>
            <a:pPr marL="457200" lvl="0" indent="-457200"/>
            <a:r>
              <a:rPr lang="ru-RU" sz="2400" b="1" dirty="0" smtClean="0">
                <a:solidFill>
                  <a:srgbClr val="660033"/>
                </a:solidFill>
              </a:rPr>
              <a:t>2. Умение правильно держать ручку при письме</a:t>
            </a:r>
          </a:p>
          <a:p>
            <a:pPr marL="457200" lvl="0" indent="-457200"/>
            <a:r>
              <a:rPr lang="ru-RU" sz="2400" b="1" dirty="0" smtClean="0">
                <a:solidFill>
                  <a:srgbClr val="660033"/>
                </a:solidFill>
              </a:rPr>
              <a:t>3. Развитие умения ориентироваться в тетради, на строке, на странице</a:t>
            </a:r>
          </a:p>
          <a:p>
            <a:pPr lvl="0"/>
            <a:endParaRPr lang="ru-RU" sz="2400" b="1" dirty="0" smtClean="0"/>
          </a:p>
          <a:p>
            <a:pPr lvl="0" algn="ctr"/>
            <a:r>
              <a:rPr lang="ru-RU" sz="2400" b="1" dirty="0" smtClean="0">
                <a:solidFill>
                  <a:srgbClr val="C00000"/>
                </a:solidFill>
              </a:rPr>
              <a:t>Уверенность в своих знаниях и умениях. </a:t>
            </a:r>
          </a:p>
          <a:p>
            <a:pPr lvl="0" algn="ctr"/>
            <a:r>
              <a:rPr lang="ru-RU" sz="2400" b="1" dirty="0" smtClean="0">
                <a:solidFill>
                  <a:srgbClr val="C00000"/>
                </a:solidFill>
              </a:rPr>
              <a:t> Желание пойти  в школу </a:t>
            </a:r>
            <a:endParaRPr lang="ru-RU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66"/>
                </a:solidFill>
              </a:rPr>
              <a:t>Что такое письмо?</a:t>
            </a:r>
            <a:endParaRPr lang="ru-RU" b="1" dirty="0">
              <a:solidFill>
                <a:srgbClr val="000066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643050"/>
            <a:ext cx="828680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dirty="0" smtClean="0"/>
              <a:t>    </a:t>
            </a:r>
            <a:r>
              <a:rPr lang="ru-RU" sz="4000" b="1" dirty="0" smtClean="0">
                <a:solidFill>
                  <a:srgbClr val="660033"/>
                </a:solidFill>
              </a:rPr>
              <a:t>Письмо – это сложный координационный навык, требующий слаженной работы мышц кисти, всей руки, правильной координации всего тела</a:t>
            </a:r>
            <a:r>
              <a:rPr lang="ru-RU" sz="2800" b="1" dirty="0" smtClean="0">
                <a:solidFill>
                  <a:srgbClr val="660033"/>
                </a:solidFill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857232"/>
            <a:ext cx="8286808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0066"/>
                </a:solidFill>
              </a:rPr>
              <a:t>Основные характеристики письма детей старшего дошкольного возраста:</a:t>
            </a:r>
          </a:p>
          <a:p>
            <a:pPr algn="ctr"/>
            <a:r>
              <a:rPr lang="ru-RU" sz="2400" b="1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660033"/>
                </a:solidFill>
              </a:rPr>
              <a:t>     нестабильность, нервность, нечеткость штрихов;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660033"/>
                </a:solidFill>
              </a:rPr>
              <a:t>     сильное мышечное напряжение; 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660033"/>
                </a:solidFill>
              </a:rPr>
              <a:t>     несовершенные механизмы регуляции позы; 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660033"/>
                </a:solidFill>
              </a:rPr>
              <a:t>     нет плавности и связности движений (фактически каждое движение в серии выполняется отдельно);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660033"/>
                </a:solidFill>
              </a:rPr>
              <a:t>      ребенок еще не может произвольно менять скорость письма, сохраняя качество (движения могут быть медленными и правильными или быстрыми, но неправильными). </a:t>
            </a:r>
            <a:endParaRPr lang="ru-RU" sz="2400" b="1" dirty="0">
              <a:solidFill>
                <a:srgbClr val="660033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0066"/>
                </a:solidFill>
              </a:rPr>
              <a:t>Причины неготовности первоклассников к овладению навыком письма</a:t>
            </a:r>
            <a:endParaRPr lang="ru-RU" sz="3600" b="1" dirty="0">
              <a:solidFill>
                <a:srgbClr val="000066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1714488"/>
            <a:ext cx="8143932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14350" lvl="0" indent="-5143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660033"/>
                </a:solidFill>
                <a:ea typeface="Times New Roman" pitchFamily="18" charset="0"/>
                <a:cs typeface="Arial" pitchFamily="34" charset="0"/>
              </a:rPr>
              <a:t>Ф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ea typeface="Times New Roman" pitchFamily="18" charset="0"/>
                <a:cs typeface="Arial" pitchFamily="34" charset="0"/>
              </a:rPr>
              <a:t>изиологическая неготовность 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660033"/>
                </a:solidFill>
                <a:ea typeface="Times New Roman" pitchFamily="18" charset="0"/>
                <a:cs typeface="Arial" pitchFamily="34" charset="0"/>
              </a:rPr>
              <a:t>недостаточное развитие мелких мышц руки;</a:t>
            </a: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660033"/>
                </a:solidFill>
              </a:rPr>
              <a:t>недостатки в зрительно-моторной координации, </a:t>
            </a:r>
            <a:endParaRPr lang="ru-RU" sz="2400" b="1" dirty="0" smtClean="0">
              <a:solidFill>
                <a:srgbClr val="660033"/>
              </a:solidFill>
              <a:ea typeface="Times New Roman" pitchFamily="18" charset="0"/>
              <a:cs typeface="Arial" pitchFamily="34" charset="0"/>
            </a:endParaRP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660033"/>
                </a:solidFill>
                <a:ea typeface="Times New Roman" pitchFamily="18" charset="0"/>
                <a:cs typeface="Arial" pitchFamily="34" charset="0"/>
              </a:rPr>
              <a:t>отсутствие навыка выполнения графических движений;</a:t>
            </a:r>
          </a:p>
          <a:p>
            <a:pPr marL="514350" lvl="0" indent="-5143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660033"/>
                </a:solidFill>
                <a:ea typeface="Times New Roman" pitchFamily="18" charset="0"/>
                <a:cs typeface="Arial" pitchFamily="34" charset="0"/>
              </a:rPr>
              <a:t>недостаток практики.</a:t>
            </a:r>
          </a:p>
          <a:p>
            <a:pPr marL="514350" lvl="0" indent="-5143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660033"/>
                </a:solidFill>
                <a:ea typeface="Times New Roman" pitchFamily="18" charset="0"/>
                <a:cs typeface="Arial" pitchFamily="34" charset="0"/>
              </a:rPr>
              <a:t>Психологическая неготовность</a:t>
            </a: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660033"/>
                </a:solidFill>
                <a:ea typeface="Times New Roman" pitchFamily="18" charset="0"/>
                <a:cs typeface="Arial" pitchFamily="34" charset="0"/>
              </a:rPr>
              <a:t>несформированное </a:t>
            </a:r>
            <a:r>
              <a:rPr lang="ru-RU" sz="2400" b="1" dirty="0" smtClean="0">
                <a:solidFill>
                  <a:srgbClr val="660033"/>
                </a:solidFill>
                <a:cs typeface="Arial" pitchFamily="34" charset="0"/>
              </a:rPr>
              <a:t>произвольное внимание;</a:t>
            </a: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660033"/>
                </a:solidFill>
              </a:rPr>
              <a:t>плохая зрительная память; </a:t>
            </a: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660033"/>
                </a:solidFill>
              </a:rPr>
              <a:t>недостаточно развитое зрительно-пространственное восприятие; </a:t>
            </a:r>
          </a:p>
          <a:p>
            <a:pPr marL="514350" indent="-51435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660033"/>
                </a:solidFill>
              </a:rPr>
              <a:t>трудности концентрации внимания.</a:t>
            </a:r>
            <a:endParaRPr lang="ru-RU" sz="2400" b="1" dirty="0" smtClean="0">
              <a:solidFill>
                <a:srgbClr val="660033"/>
              </a:solidFill>
              <a:ea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0066"/>
                </a:solidFill>
              </a:rPr>
              <a:t>Направления работы</a:t>
            </a:r>
            <a:endParaRPr lang="ru-RU" sz="3200" b="1" dirty="0">
              <a:solidFill>
                <a:srgbClr val="000066"/>
              </a:solidFill>
            </a:endParaRPr>
          </a:p>
        </p:txBody>
      </p:sp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4071934" y="1785926"/>
            <a:ext cx="4572032" cy="95410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514350" marR="0" lvl="0" indent="-5143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ea typeface="Times New Roman" pitchFamily="18" charset="0"/>
                <a:cs typeface="Arial" pitchFamily="34" charset="0"/>
              </a:rPr>
              <a:t>Упражнения</a:t>
            </a:r>
            <a:r>
              <a:rPr kumimoji="0" lang="ru-RU" sz="2800" b="1" i="0" strike="noStrike" cap="none" normalizeH="0" dirty="0" smtClean="0">
                <a:ln>
                  <a:noFill/>
                </a:ln>
                <a:solidFill>
                  <a:srgbClr val="660033"/>
                </a:solidFill>
                <a:effectLst/>
                <a:ea typeface="Times New Roman" pitchFamily="18" charset="0"/>
                <a:cs typeface="Arial" pitchFamily="34" charset="0"/>
              </a:rPr>
              <a:t> на развитие мелкой моторики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000496" y="3786190"/>
            <a:ext cx="47149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660033"/>
                </a:solidFill>
                <a:ea typeface="Times New Roman" pitchFamily="18" charset="0"/>
                <a:cs typeface="Arial" pitchFamily="34" charset="0"/>
              </a:rPr>
              <a:t>Упражнения для отработки графических навыков</a:t>
            </a:r>
            <a:endParaRPr lang="ru-RU" sz="2800" b="1" dirty="0" smtClean="0">
              <a:solidFill>
                <a:srgbClr val="660033"/>
              </a:solidFill>
              <a:cs typeface="Arial" pitchFamily="34" charset="0"/>
            </a:endParaRPr>
          </a:p>
        </p:txBody>
      </p:sp>
      <p:pic>
        <p:nvPicPr>
          <p:cNvPr id="5018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786190"/>
            <a:ext cx="3242307" cy="2357454"/>
          </a:xfrm>
          <a:prstGeom prst="rect">
            <a:avLst/>
          </a:prstGeom>
          <a:noFill/>
          <a:ln w="9525">
            <a:solidFill>
              <a:srgbClr val="000066"/>
            </a:solidFill>
            <a:miter lim="800000"/>
            <a:headEnd/>
            <a:tailEnd/>
          </a:ln>
          <a:effectLst/>
        </p:spPr>
      </p:pic>
      <p:pic>
        <p:nvPicPr>
          <p:cNvPr id="50181" name="Picture 5" descr="C:\Users\User\Desktop\13-678x38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428736"/>
            <a:ext cx="3214710" cy="1806497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8579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0066"/>
                </a:solidFill>
              </a:rPr>
              <a:t>Упражнения на развитие мелкой моторики</a:t>
            </a:r>
            <a:endParaRPr lang="ru-RU" sz="2800" b="1" dirty="0">
              <a:solidFill>
                <a:srgbClr val="000066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714488"/>
            <a:ext cx="807249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</a:pPr>
            <a:r>
              <a:rPr lang="ru-RU" sz="2200" b="1" dirty="0" smtClean="0">
                <a:solidFill>
                  <a:srgbClr val="660033"/>
                </a:solidFill>
              </a:rPr>
              <a:t>Пальчиковая гимнастика.</a:t>
            </a:r>
          </a:p>
          <a:p>
            <a:pPr lvl="0">
              <a:lnSpc>
                <a:spcPct val="120000"/>
              </a:lnSpc>
            </a:pPr>
            <a:r>
              <a:rPr lang="ru-RU" sz="2200" b="1" dirty="0" smtClean="0">
                <a:solidFill>
                  <a:srgbClr val="660033"/>
                </a:solidFill>
              </a:rPr>
              <a:t>Игры с крупой, бусинками, пуговицами, мелкими камешками, природным материалом.</a:t>
            </a:r>
          </a:p>
          <a:p>
            <a:pPr lvl="0">
              <a:lnSpc>
                <a:spcPct val="120000"/>
              </a:lnSpc>
            </a:pPr>
            <a:r>
              <a:rPr lang="ru-RU" sz="2200" b="1" dirty="0" smtClean="0">
                <a:solidFill>
                  <a:srgbClr val="660033"/>
                </a:solidFill>
              </a:rPr>
              <a:t>Занятия с пластилином.</a:t>
            </a:r>
          </a:p>
          <a:p>
            <a:pPr lvl="0">
              <a:lnSpc>
                <a:spcPct val="120000"/>
              </a:lnSpc>
            </a:pPr>
            <a:r>
              <a:rPr lang="ru-RU" sz="2200" b="1" dirty="0" smtClean="0">
                <a:solidFill>
                  <a:srgbClr val="660033"/>
                </a:solidFill>
              </a:rPr>
              <a:t>Шнуровки. Застёжки. </a:t>
            </a:r>
          </a:p>
          <a:p>
            <a:pPr lvl="0">
              <a:lnSpc>
                <a:spcPct val="120000"/>
              </a:lnSpc>
            </a:pPr>
            <a:r>
              <a:rPr lang="ru-RU" sz="2200" b="1" dirty="0" smtClean="0">
                <a:solidFill>
                  <a:srgbClr val="660033"/>
                </a:solidFill>
              </a:rPr>
              <a:t>Занятие с конструкторами. Закручивание гаек, шурупов.</a:t>
            </a:r>
          </a:p>
          <a:p>
            <a:pPr lvl="0">
              <a:lnSpc>
                <a:spcPct val="120000"/>
              </a:lnSpc>
            </a:pPr>
            <a:r>
              <a:rPr lang="ru-RU" sz="2200" b="1" dirty="0" smtClean="0">
                <a:solidFill>
                  <a:srgbClr val="660033"/>
                </a:solidFill>
              </a:rPr>
              <a:t>Игры с мозаикой. </a:t>
            </a:r>
            <a:r>
              <a:rPr lang="ru-RU" sz="2200" b="1" dirty="0" err="1" smtClean="0">
                <a:solidFill>
                  <a:srgbClr val="660033"/>
                </a:solidFill>
              </a:rPr>
              <a:t>Пазлы</a:t>
            </a:r>
            <a:r>
              <a:rPr lang="ru-RU" sz="2200" b="1" dirty="0" smtClean="0">
                <a:solidFill>
                  <a:srgbClr val="660033"/>
                </a:solidFill>
              </a:rPr>
              <a:t>.</a:t>
            </a:r>
          </a:p>
          <a:p>
            <a:pPr lvl="0">
              <a:lnSpc>
                <a:spcPct val="120000"/>
              </a:lnSpc>
            </a:pPr>
            <a:r>
              <a:rPr lang="ru-RU" sz="2200" b="1" dirty="0" smtClean="0">
                <a:solidFill>
                  <a:srgbClr val="660033"/>
                </a:solidFill>
              </a:rPr>
              <a:t>Вырезание ножницами.</a:t>
            </a:r>
          </a:p>
          <a:p>
            <a:pPr lvl="0">
              <a:lnSpc>
                <a:spcPct val="120000"/>
              </a:lnSpc>
            </a:pPr>
            <a:r>
              <a:rPr lang="ru-RU" sz="2200" b="1" dirty="0" smtClean="0">
                <a:solidFill>
                  <a:srgbClr val="660033"/>
                </a:solidFill>
              </a:rPr>
              <a:t>Работа с бумагой: Складывание (оригами). Плетение. Отрывная аппликации.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071678"/>
            <a:ext cx="7286676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000066"/>
                </a:solidFill>
              </a:rPr>
              <a:t>Упражнения для формирования и отработки графического навыка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58" y="5000636"/>
            <a:ext cx="71438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lnSpc>
                <a:spcPct val="120000"/>
              </a:lnSpc>
              <a:buFont typeface="Arial" pitchFamily="34" charset="0"/>
              <a:buChar char="•"/>
            </a:pPr>
            <a:r>
              <a:rPr lang="ru-RU" sz="2400" b="1" dirty="0" smtClean="0">
                <a:solidFill>
                  <a:srgbClr val="660033"/>
                </a:solidFill>
              </a:rPr>
              <a:t>Рисование различными материалами: ручкой, простым и цветным карандашом, мелом, акварелью </a:t>
            </a:r>
          </a:p>
          <a:p>
            <a:pPr lvl="0">
              <a:lnSpc>
                <a:spcPct val="120000"/>
              </a:lnSpc>
            </a:pPr>
            <a:endParaRPr lang="ru-RU" dirty="0" smtClean="0"/>
          </a:p>
        </p:txBody>
      </p:sp>
      <p:pic>
        <p:nvPicPr>
          <p:cNvPr id="37891" name="Picture 3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857232"/>
            <a:ext cx="7112049" cy="4000528"/>
          </a:xfrm>
          <a:prstGeom prst="rect">
            <a:avLst/>
          </a:prstGeom>
          <a:noFill/>
          <a:ln>
            <a:solidFill>
              <a:srgbClr val="000066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874</TotalTime>
  <Words>310</Words>
  <Application>Microsoft Office PowerPoint</Application>
  <PresentationFormat>Экран (4:3)</PresentationFormat>
  <Paragraphs>62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Развитие мелкой моторики у дошкольников как основа подготовки руки к письму</vt:lpstr>
      <vt:lpstr> «Рука – это инструмент всех инструментов»                                  Аристотель </vt:lpstr>
      <vt:lpstr>Что такое письмо?</vt:lpstr>
      <vt:lpstr>Презентация PowerPoint</vt:lpstr>
      <vt:lpstr>Причины неготовности первоклассников к овладению навыком письма</vt:lpstr>
      <vt:lpstr>Направления работы</vt:lpstr>
      <vt:lpstr>Упражнения на развитие мелкой моторики</vt:lpstr>
      <vt:lpstr>Упражнения для формирования и отработки графического навыка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Графические упражнения.</vt:lpstr>
      <vt:lpstr> Штриховка. </vt:lpstr>
      <vt:lpstr>Презентация PowerPoint</vt:lpstr>
      <vt:lpstr>                        Правила штриховки:  • Штриховать только в заданном направлении. • Не выходить за контуры фигуры. • Соблюдать параллельность линий. • Не сближать штрихи, соблюдать расстояние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МОБУ Аркаулово</dc:creator>
  <cp:lastModifiedBy>Пользователь</cp:lastModifiedBy>
  <cp:revision>80</cp:revision>
  <dcterms:created xsi:type="dcterms:W3CDTF">2014-11-23T03:55:21Z</dcterms:created>
  <dcterms:modified xsi:type="dcterms:W3CDTF">2019-11-11T06:29:26Z</dcterms:modified>
</cp:coreProperties>
</file>