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81" r:id="rId4"/>
    <p:sldId id="270" r:id="rId5"/>
    <p:sldId id="271" r:id="rId6"/>
    <p:sldId id="272" r:id="rId7"/>
    <p:sldId id="279" r:id="rId8"/>
    <p:sldId id="274" r:id="rId9"/>
    <p:sldId id="276" r:id="rId10"/>
    <p:sldId id="275" r:id="rId11"/>
    <p:sldId id="280" r:id="rId12"/>
    <p:sldId id="277" r:id="rId13"/>
    <p:sldId id="27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04664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Формирование 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 предпосылок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УУД </a:t>
            </a:r>
            <a:b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</a:b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при организации образовательного </a:t>
            </a: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процесса</a:t>
            </a:r>
          </a:p>
          <a:p>
            <a:pPr algn="ctr"/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briola" panose="04040605051002020D02" pitchFamily="82" charset="0"/>
              </a:rPr>
              <a:t>в детском саду </a:t>
            </a:r>
            <a:endParaRPr lang="ru-RU" sz="4000" dirty="0"/>
          </a:p>
        </p:txBody>
      </p:sp>
      <p:pic>
        <p:nvPicPr>
          <p:cNvPr id="3074" name="Picture 2" descr="http://proxy12.media.online.ua/uol/r2-f3ab1b29ee/53e42ac96caa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140968"/>
            <a:ext cx="3810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4605" y="4541888"/>
            <a:ext cx="43924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Gabriola" pitchFamily="82" charset="0"/>
              </a:rPr>
              <a:t>Автор: Канева Татьяна Михайловна</a:t>
            </a:r>
          </a:p>
          <a:p>
            <a:r>
              <a:rPr lang="ru-RU" sz="3200" dirty="0" smtClean="0">
                <a:latin typeface="Gabriola" pitchFamily="82" charset="0"/>
              </a:rPr>
              <a:t>Воспитатель МБДОУ «Детский сад» д. Денисовка</a:t>
            </a:r>
            <a:endParaRPr lang="ru-RU" sz="3200" dirty="0">
              <a:latin typeface="Gabriola" pitchFamily="82" charset="0"/>
            </a:endParaRPr>
          </a:p>
        </p:txBody>
      </p:sp>
      <p:pic>
        <p:nvPicPr>
          <p:cNvPr id="1026" name="Picture 2" descr="C:\Users\User\Desktop\img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161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20457"/>
            <a:ext cx="8136904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Познавательные УУД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Общие </a:t>
            </a:r>
            <a:r>
              <a:rPr lang="ru-RU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навыки и </a:t>
            </a:r>
            <a:r>
              <a:rPr lang="ru-RU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умения: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ориентироваться в пространстве и времени;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применять правила и пользоваться инструкциями;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работать по заданному алгоритму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Информационные: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работать по книге;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ориентироваться по условным обозначениям в книге;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пользоваться школьными принадлежностями (ручкой, карандашом, ластиком)</a:t>
            </a:r>
          </a:p>
          <a:p>
            <a:pPr marL="457200" indent="-457200">
              <a:buFontTx/>
              <a:buChar char="-"/>
            </a:pP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61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3768" y="332656"/>
            <a:ext cx="39571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Познавательные УУД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765286" y="1000350"/>
            <a:ext cx="791116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Логические: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Классификация;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Анализ;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Синтез;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Сравнение;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Обобщение;</a:t>
            </a:r>
          </a:p>
          <a:p>
            <a:pPr marL="457200" indent="-457200">
              <a:buFontTx/>
              <a:buChar char="-"/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Установление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причинно- следственных связей</a:t>
            </a: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ctr"/>
            <a:endParaRPr lang="ru-RU" sz="28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Знаково-символические</a:t>
            </a:r>
            <a:r>
              <a:rPr lang="ru-RU" sz="28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Использование </a:t>
            </a:r>
            <a:r>
              <a:rPr lang="ru-RU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знаково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–символических средств;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моделирование.</a:t>
            </a:r>
          </a:p>
          <a:p>
            <a:pPr marL="457200" indent="-457200">
              <a:buFontTx/>
              <a:buChar char="-"/>
            </a:pP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5674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7848872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Коммуникативные   УУД</a:t>
            </a:r>
          </a:p>
          <a:p>
            <a:pPr marL="45720" indent="0" algn="ctr">
              <a:buNone/>
            </a:pP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-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устанавливать контакты со сверстниками и взрослыми;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взаимодействовать и сотрудничать со сверстниками и взрослыми;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организовывать совместную деятельность в парах, в подгруппе и в коллективе;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слушать собеседника, задавать вопросы, вступать в диалог;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Умение вести монолог, отвечать на вопросы;</a:t>
            </a:r>
          </a:p>
          <a:p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 Владение невербальными средствами общения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87049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151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306974" cy="332934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Требования ФГОС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к результатам освоения </a:t>
            </a: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Программы ДО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представлены в виде </a:t>
            </a:r>
            <a:r>
              <a:rPr lang="ru-RU" sz="2800" b="1" u="sng" dirty="0">
                <a:solidFill>
                  <a:schemeClr val="tx1"/>
                </a:solidFill>
                <a:latin typeface="Gabriola" panose="04040605051002020D02" pitchFamily="82" charset="0"/>
              </a:rPr>
              <a:t>целевых ориентиров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дошкольного образования, которые выступают основаниями преемственности дошкольного и начального общего образования. При соблюдении требований </a:t>
            </a: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целевые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ориентиры предполагают формирование у детей дошкольного возраста </a:t>
            </a:r>
            <a:r>
              <a:rPr lang="ru-RU" sz="2800" b="1" u="sng" dirty="0">
                <a:solidFill>
                  <a:schemeClr val="tx1"/>
                </a:solidFill>
                <a:latin typeface="Gabriola" panose="04040605051002020D02" pitchFamily="82" charset="0"/>
              </a:rPr>
              <a:t>предпосылок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 к учебной деятельности на этапе завершения ими дошкольного образования. 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В дошкольном возрасте формируются лишь предпосылки </a:t>
            </a: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универсальных 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>учебных </a:t>
            </a: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действий (УУД)</a:t>
            </a:r>
            <a:b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</a:br>
            <a:r>
              <a:rPr lang="ru-RU" sz="2800" b="1" dirty="0" smtClean="0">
                <a:solidFill>
                  <a:schemeClr val="tx1"/>
                </a:solidFill>
                <a:latin typeface="Gabriola" panose="04040605051002020D02" pitchFamily="82" charset="0"/>
              </a:rPr>
              <a:t>УУД – умение учиться</a:t>
            </a:r>
            <a: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  <a:t/>
            </a:r>
            <a:br>
              <a:rPr lang="ru-RU" sz="2800" b="1" dirty="0">
                <a:solidFill>
                  <a:schemeClr val="tx1"/>
                </a:solidFill>
                <a:latin typeface="Gabriola" panose="04040605051002020D02" pitchFamily="82" charset="0"/>
              </a:rPr>
            </a:b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briola" panose="04040605051002020D02" pitchFamily="82" charset="0"/>
            </a:endParaRPr>
          </a:p>
        </p:txBody>
      </p:sp>
      <p:pic>
        <p:nvPicPr>
          <p:cNvPr id="2050" name="Picture 2" descr="C:\Users\User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595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5" y="2996952"/>
            <a:ext cx="7478216" cy="2518216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200" dirty="0" smtClean="0">
                <a:ln w="11430"/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Универсальные учебные действия – </a:t>
            </a:r>
            <a:br>
              <a:rPr lang="ru-RU" sz="3200" dirty="0" smtClean="0">
                <a:ln w="11430"/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ru-RU" sz="3200" dirty="0" smtClean="0">
                <a:ln w="11430"/>
                <a:solidFill>
                  <a:srgbClr val="00206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это способность ребенка к саморазвитию путем активного усвоения и получения знаний через практическую деятельность, через «умение учиться»   </a:t>
            </a:r>
            <a:endParaRPr lang="ru-RU" sz="3200" dirty="0">
              <a:ln w="11430"/>
              <a:solidFill>
                <a:srgbClr val="00206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6" name="Picture 4" descr="C:\Users\User\Desktop\2019People___Children_Little_boy_schoolboy_answers_at_lesson_133315_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88640"/>
            <a:ext cx="3900215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22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60648"/>
            <a:ext cx="8424936" cy="619268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онцепция 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учебной </a:t>
            </a:r>
            <a:endParaRPr lang="ru-RU" sz="3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деятельности 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Д.Б. </a:t>
            </a:r>
            <a:r>
              <a:rPr lang="ru-RU" sz="32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Эльконина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В.В. 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Давыдова</a:t>
            </a:r>
          </a:p>
          <a:p>
            <a:pPr marL="45720" indent="0" algn="ctr">
              <a:buNone/>
            </a:pPr>
            <a:endParaRPr lang="ru-RU" sz="28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слушать и слышать воспитателя;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Работать по его указаниям;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Планировать свои действия;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Способность самостоятельно находить способы решения практических и познавательных задач,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Отделять свои действия от действий других детей;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Развивать контроль за своими действиями и словами </a:t>
            </a:r>
            <a:r>
              <a:rPr lang="ru-RU" sz="28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др.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8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7992888" cy="57606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Дидактическая система </a:t>
            </a:r>
          </a:p>
          <a:p>
            <a:pPr marL="45720" indent="0" algn="ctr">
              <a:buNone/>
            </a:pPr>
            <a:r>
              <a:rPr lang="ru-RU" sz="3200" b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деятельностного</a:t>
            </a: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2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метода </a:t>
            </a:r>
            <a:r>
              <a:rPr lang="ru-RU" sz="3200" b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Л.Г.Петерсон</a:t>
            </a:r>
            <a:endParaRPr lang="ru-RU" sz="3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" indent="0" algn="ctr">
              <a:buNone/>
            </a:pP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Работа 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правилу и образцу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Фиксация затруднения в деятельности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Выявление его причин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Выбор способов преодоления затруднения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Обдумывание и планирование своих действий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Контроль и оценивание своих действий</a:t>
            </a:r>
          </a:p>
          <a:p>
            <a:pPr lvl="0">
              <a:buClrTx/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Исправление ошибок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39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335846"/>
            <a:ext cx="8424936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Исследования </a:t>
            </a:r>
            <a:r>
              <a:rPr lang="ru-RU" sz="3200" b="1" dirty="0" err="1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Л.Л.Тимофеевой</a:t>
            </a:r>
            <a:endParaRPr lang="ru-RU" sz="32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2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выделять в предложенном задании учебную задачу и воспринимать ее как самостоятельную цель деятельности;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работать по инструкции и способность самостоятельно находить способы решения практических и познавательных задач;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умение осуществлять контроль за способом выполнения своих действий и оценивать их;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сформированность</a:t>
            </a: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личностного (мотивационного) компонента деятельности;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развитие произвольности, управляемости поведения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56184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84887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Универсальные учебные действия:</a:t>
            </a:r>
            <a:endParaRPr lang="ru-RU" sz="3200" b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endParaRPr lang="ru-RU" sz="2800" b="1" dirty="0" smtClean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Личностный блок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Регулятивный блок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Познавательный блок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Коммуникативный блок</a:t>
            </a:r>
            <a:endParaRPr lang="ru-RU" sz="2800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1833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332656"/>
            <a:ext cx="8424936" cy="6264696"/>
          </a:xfrm>
        </p:spPr>
        <p:txBody>
          <a:bodyPr>
            <a:normAutofit fontScale="92500" lnSpcReduction="20000"/>
          </a:bodyPr>
          <a:lstStyle/>
          <a:p>
            <a:pPr marL="45720" indent="0" algn="ctr">
              <a:buNone/>
            </a:pPr>
            <a:r>
              <a:rPr lang="ru-RU" sz="35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Личностные УУД</a:t>
            </a:r>
          </a:p>
          <a:p>
            <a:pPr marL="45720" indent="0">
              <a:buNone/>
            </a:pPr>
            <a:r>
              <a:rPr lang="ru-RU" sz="3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Самоопределение </a:t>
            </a:r>
            <a:r>
              <a:rPr lang="ru-RU" sz="3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3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внутренняя позиция будущего 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школьника, профессиональное, </a:t>
            </a:r>
            <a:r>
              <a:rPr lang="ru-RU" sz="3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жизненное определение 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(какой я есть, каким я хочу стать, каким я буду, что я знаю, к чему стремлюсь и т.п.);</a:t>
            </a:r>
          </a:p>
          <a:p>
            <a:pPr marL="45720" indent="0">
              <a:buNone/>
            </a:pPr>
            <a:r>
              <a:rPr lang="ru-RU" sz="3000" b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Смыслообразование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смысл и мотивация учебной деятельности ( какой смысл имеет для меня учение);</a:t>
            </a:r>
          </a:p>
          <a:p>
            <a:pPr marL="45720" indent="0">
              <a:buNone/>
            </a:pPr>
            <a:r>
              <a:rPr lang="ru-RU" sz="3000" b="1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Нравственно-</a:t>
            </a:r>
            <a:r>
              <a:rPr lang="ru-RU" sz="3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этическая оценка 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– способность соотносить свои поступки с общепринятыми этическими и моральными нормами, способность оценивать свое поведение и поступки, понимание основных моральных норм и правил;</a:t>
            </a:r>
          </a:p>
          <a:p>
            <a:pPr marL="45720" indent="0">
              <a:buNone/>
            </a:pPr>
            <a:r>
              <a:rPr lang="ru-RU" sz="3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Целеполагание –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умение сохранять заданную цель;</a:t>
            </a:r>
          </a:p>
          <a:p>
            <a:pPr marL="45720" indent="0">
              <a:buNone/>
            </a:pPr>
            <a:r>
              <a:rPr lang="ru-RU" sz="30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Планирование –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умение планировать свое действие в соответствии с </a:t>
            </a:r>
            <a:r>
              <a:rPr lang="ru-RU" sz="3000" dirty="0" smtClean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конкретной </a:t>
            </a:r>
            <a:r>
              <a:rPr lang="ru-RU" sz="3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задачей</a:t>
            </a:r>
          </a:p>
          <a:p>
            <a:pPr marL="45720" indent="0"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93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76672"/>
            <a:ext cx="8280920" cy="5616624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rgbClr val="002060"/>
                </a:solidFill>
              </a:rPr>
              <a:t>Регулятивные  </a:t>
            </a:r>
            <a:r>
              <a:rPr lang="ru-RU" sz="3200" b="1" dirty="0">
                <a:solidFill>
                  <a:srgbClr val="002060"/>
                </a:solidFill>
              </a:rPr>
              <a:t>УУД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Прогнозирование –</a:t>
            </a:r>
            <a:r>
              <a:rPr lang="ru-RU" sz="2800" dirty="0">
                <a:solidFill>
                  <a:srgbClr val="002060"/>
                </a:solidFill>
              </a:rPr>
              <a:t> умение видеть результат своей деятельности;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Контроль –</a:t>
            </a:r>
            <a:r>
              <a:rPr lang="ru-RU" sz="2800" dirty="0">
                <a:solidFill>
                  <a:srgbClr val="002060"/>
                </a:solidFill>
              </a:rPr>
              <a:t> умение контролировать свою деятельность по результату деятельности и по процессу;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Коррекция</a:t>
            </a:r>
            <a:r>
              <a:rPr lang="ru-RU" sz="2800" dirty="0">
                <a:solidFill>
                  <a:srgbClr val="002060"/>
                </a:solidFill>
              </a:rPr>
              <a:t>- умение видеть указанную ошибку и исправлять ее по указанию взрослого;</a:t>
            </a:r>
          </a:p>
          <a:p>
            <a:pPr marL="45720" indent="0">
              <a:buNone/>
            </a:pPr>
            <a:r>
              <a:rPr lang="ru-RU" sz="2800" b="1" dirty="0">
                <a:solidFill>
                  <a:srgbClr val="002060"/>
                </a:solidFill>
              </a:rPr>
              <a:t>Оценка</a:t>
            </a:r>
            <a:r>
              <a:rPr lang="ru-RU" sz="2800" dirty="0">
                <a:solidFill>
                  <a:srgbClr val="002060"/>
                </a:solidFill>
              </a:rPr>
              <a:t> – умение оценивать правильность выбранного действия или поступка, адекватно понимать оценку взрослого и сверстника.</a:t>
            </a:r>
          </a:p>
          <a:p>
            <a:pPr marL="4572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41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564</TotalTime>
  <Words>481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    Требования ФГОС к результатам освоения Программы ДО представлены в виде целевых ориентиров дошкольного образования, которые выступают основаниями преемственности дошкольного и начального общего образования. При соблюдении требований целевые ориентиры предполагают формирование у детей дошкольного возраста предпосылок к учебной деятельности на этапе завершения ими дошкольного образования.    В дошкольном возрасте формируются лишь предпосылки универсальных учебных действий (УУД)  УУД – умение учиться </vt:lpstr>
      <vt:lpstr>Универсальные учебные действия –  это способность ребенка к саморазвитию путем активного усвоения и получения знаний через практическую деятельность, через «умение учиться»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39</cp:revision>
  <dcterms:created xsi:type="dcterms:W3CDTF">2016-04-25T07:01:19Z</dcterms:created>
  <dcterms:modified xsi:type="dcterms:W3CDTF">2019-11-13T08:04:42Z</dcterms:modified>
</cp:coreProperties>
</file>