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75" r:id="rId5"/>
    <p:sldId id="276" r:id="rId6"/>
    <p:sldId id="263" r:id="rId7"/>
    <p:sldId id="277" r:id="rId8"/>
    <p:sldId id="267" r:id="rId9"/>
    <p:sldId id="278" r:id="rId10"/>
    <p:sldId id="279" r:id="rId11"/>
    <p:sldId id="286" r:id="rId12"/>
    <p:sldId id="287" r:id="rId13"/>
    <p:sldId id="280" r:id="rId14"/>
    <p:sldId id="281" r:id="rId15"/>
    <p:sldId id="288" r:id="rId16"/>
    <p:sldId id="282" r:id="rId17"/>
    <p:sldId id="274" r:id="rId18"/>
    <p:sldId id="283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3366"/>
    <a:srgbClr val="FFFFCC"/>
    <a:srgbClr val="CCE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ctrTitle"/>
          </p:nvPr>
        </p:nvSpPr>
        <p:spPr>
          <a:xfrm>
            <a:off x="1187624" y="85044"/>
            <a:ext cx="7272808" cy="2431435"/>
          </a:xfrm>
          <a:prstGeom prst="rect">
            <a:avLst/>
          </a:prstGeom>
          <a:noFill/>
          <a:ln>
            <a:noFill/>
          </a:ln>
        </p:spPr>
        <p:txBody>
          <a:bodyPr wrap="square" lIns="0">
            <a:spAutoFit/>
          </a:bodyPr>
          <a:lstStyle/>
          <a:p>
            <a: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006600"/>
                </a:solidFill>
                <a:latin typeface="+mn-lt"/>
                <a:cs typeface="Times New Roman" pitchFamily="18" charset="0"/>
              </a:rPr>
              <a:t>«Развивающие игры </a:t>
            </a:r>
            <a:r>
              <a:rPr lang="ru-RU" b="1" dirty="0" smtClean="0">
                <a:solidFill>
                  <a:srgbClr val="006600"/>
                </a:solidFill>
                <a:latin typeface="+mn-lt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6600"/>
                </a:solidFill>
                <a:latin typeface="+mn-lt"/>
                <a:cs typeface="Times New Roman" pitchFamily="18" charset="0"/>
              </a:rPr>
            </a:br>
            <a:r>
              <a:rPr lang="ru-RU" b="1" dirty="0" smtClean="0">
                <a:solidFill>
                  <a:srgbClr val="006600"/>
                </a:solidFill>
                <a:latin typeface="+mn-lt"/>
                <a:cs typeface="Times New Roman" pitchFamily="18" charset="0"/>
              </a:rPr>
              <a:t>с </a:t>
            </a:r>
            <a:r>
              <a:rPr lang="ru-RU" b="1" dirty="0">
                <a:solidFill>
                  <a:srgbClr val="006600"/>
                </a:solidFill>
                <a:latin typeface="+mn-lt"/>
                <a:cs typeface="Times New Roman" pitchFamily="18" charset="0"/>
              </a:rPr>
              <a:t>палочками </a:t>
            </a:r>
            <a:r>
              <a:rPr lang="ru-RU" b="1" dirty="0" err="1">
                <a:solidFill>
                  <a:srgbClr val="006600"/>
                </a:solidFill>
                <a:latin typeface="+mn-lt"/>
                <a:cs typeface="Times New Roman" pitchFamily="18" charset="0"/>
              </a:rPr>
              <a:t>Кюизенера</a:t>
            </a:r>
            <a:r>
              <a:rPr lang="ru-RU" b="1" dirty="0">
                <a:solidFill>
                  <a:srgbClr val="006600"/>
                </a:solidFill>
                <a:latin typeface="+mn-lt"/>
                <a:cs typeface="Times New Roman" pitchFamily="18" charset="0"/>
              </a:rPr>
              <a:t>»</a:t>
            </a:r>
            <a: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6" descr="C:\Documents and Settings\Татьяна\Рабочий стол\Рисунок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60848"/>
            <a:ext cx="4515145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4788024" y="2953980"/>
            <a:ext cx="4104456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ea typeface="Times New Roman" pitchFamily="18" charset="0"/>
                <a:cs typeface="Times New Roman" pitchFamily="18" charset="0"/>
              </a:rPr>
              <a:t>Мастер-класс воспитателя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3366"/>
                </a:solidFill>
                <a:ea typeface="Times New Roman" pitchFamily="18" charset="0"/>
                <a:cs typeface="Times New Roman" pitchFamily="18" charset="0"/>
              </a:rPr>
              <a:t>МДОБУ города  Бузулука </a:t>
            </a:r>
            <a:endParaRPr lang="ru-RU" sz="1200" b="1" dirty="0" smtClean="0">
              <a:solidFill>
                <a:srgbClr val="003366"/>
              </a:solidFill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3366"/>
                </a:solidFill>
                <a:ea typeface="Times New Roman" pitchFamily="18" charset="0"/>
                <a:cs typeface="Times New Roman" pitchFamily="18" charset="0"/>
              </a:rPr>
              <a:t>«Детский сад № 32»</a:t>
            </a:r>
            <a:endParaRPr lang="ru-RU" sz="3600" b="1" dirty="0" smtClean="0">
              <a:solidFill>
                <a:srgbClr val="003366"/>
              </a:solidFill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66"/>
                </a:solidFill>
                <a:effectLst/>
                <a:ea typeface="Times New Roman" pitchFamily="18" charset="0"/>
                <a:cs typeface="Times New Roman" pitchFamily="18" charset="0"/>
              </a:rPr>
              <a:t> Леонтьевой Татьяны Николаевны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3366"/>
              </a:solidFill>
              <a:effectLst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9526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5724128" y="129693"/>
            <a:ext cx="3203848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Побежала Маша за бабочкой и заблудилась в лесу.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53975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Вдруг видит,  стоит на опушке домик…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C:\Users\Детский сад\AppData\Local\Microsoft\Windows\Temporary Internet Files\Content.Word\102914-nomer-60fced8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5400600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AutoShape 2" descr="https://ds04.infourok.ru/uploads/ex/0b55/000e6334-5c1ebff3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5540" name="AutoShape 4" descr="https://ds04.infourok.ru/uploads/ex/0b55/000e6334-5c1ebff3/img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332656"/>
            <a:ext cx="82809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Зашла Маша в дом.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В первой комнате стоит стол… </a:t>
            </a:r>
            <a:endParaRPr lang="ru-RU" sz="4000" dirty="0" smtClean="0">
              <a:cs typeface="Arial" pitchFamily="34" charset="0"/>
            </a:endParaRPr>
          </a:p>
        </p:txBody>
      </p:sp>
      <p:sp>
        <p:nvSpPr>
          <p:cNvPr id="65543" name="AutoShape 7" descr="https://booksbunker.com/get_binary/507f7cb337f7e.fb2/img_9.jpg/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5544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628800"/>
            <a:ext cx="6696744" cy="5022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Мама\Documents\Цветные палочки\3. Картинки для мастер-класса\М-класс 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700808"/>
            <a:ext cx="5033412" cy="20162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Мама\Documents\Цветные палочки\3. Картинки для мастер-класса\М-класс 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21088"/>
            <a:ext cx="3834426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Мама\Documents\Цветные палочки\3. Картинки для мастер-класса\М-класс 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221088"/>
            <a:ext cx="3206606" cy="18002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476672"/>
            <a:ext cx="547260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а на столе три 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чашки… </a:t>
            </a:r>
            <a:endParaRPr lang="ru-RU" sz="40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Детский сад\Desktop\Безымянный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556792"/>
            <a:ext cx="2376264" cy="3024336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pic>
        <p:nvPicPr>
          <p:cNvPr id="4" name="Рисунок 3" descr="C:\Users\Детский сад\Desktop\Безымянный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276872"/>
            <a:ext cx="2736304" cy="3240360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pic>
        <p:nvPicPr>
          <p:cNvPr id="5" name="Рисунок 4" descr="C:\Users\Детский сад\Desktop\Безымянный 1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1628800"/>
            <a:ext cx="1872208" cy="259228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63688" y="476672"/>
            <a:ext cx="61926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В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округ 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стола  стоят  три 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стула </a:t>
            </a:r>
            <a:endParaRPr lang="ru-RU" sz="4000" dirty="0" smtClean="0"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5076056" y="1518464"/>
            <a:ext cx="3570068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</a:rPr>
              <a:t>Зашла </a:t>
            </a:r>
            <a:r>
              <a:rPr lang="ru-RU" sz="4000" b="1" dirty="0" smtClean="0">
                <a:solidFill>
                  <a:srgbClr val="FF0000"/>
                </a:solidFill>
              </a:rPr>
              <a:t>Маша в другую комнату, а 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там стоят три кровати…</a:t>
            </a:r>
            <a:endParaRPr lang="ru-RU" sz="4000" dirty="0" smtClean="0">
              <a:solidFill>
                <a:srgbClr val="FF0000"/>
              </a:solidFill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5" name="Рисунок 4" descr="C:\Users\Детский сад\Desktop\образцы Палочки\IMG_651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76672"/>
            <a:ext cx="4104456" cy="5976664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716016" cy="6884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292080" y="1124744"/>
            <a:ext cx="33123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Решила Маша </a:t>
            </a:r>
          </a:p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кровати заправить, давайте поможем ей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5868144" y="726376"/>
            <a:ext cx="295232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itchFamily="34" charset="0"/>
              </a:rPr>
              <a:t>Прилегла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cs typeface="Arial" pitchFamily="34" charset="0"/>
              </a:rPr>
              <a:t> Маша отдохнуть, а в это время домой вернулись медведи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C:\Users\Детский сад\Desktop\образцы Палочки\медведь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04664"/>
            <a:ext cx="5040560" cy="5832648"/>
          </a:xfrm>
          <a:prstGeom prst="rect">
            <a:avLst/>
          </a:prstGeom>
          <a:noFill/>
          <a:ln w="6350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5"/>
            <a:ext cx="82809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Отличительные особенности 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палочек </a:t>
            </a:r>
            <a:r>
              <a:rPr lang="ru-RU" sz="3600" b="1" dirty="0" err="1" smtClean="0">
                <a:solidFill>
                  <a:srgbClr val="C00000"/>
                </a:solidFill>
                <a:cs typeface="Times New Roman" pitchFamily="18" charset="0"/>
              </a:rPr>
              <a:t>Кюизинера</a:t>
            </a:r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 algn="ctr"/>
            <a:endParaRPr lang="ru-RU" sz="3600" b="1" dirty="0" smtClean="0">
              <a:solidFill>
                <a:srgbClr val="C00000"/>
              </a:solidFill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cs typeface="Times New Roman" pitchFamily="18" charset="0"/>
              </a:rPr>
              <a:t>Многофункциональность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cs typeface="Times New Roman" pitchFamily="18" charset="0"/>
              </a:rPr>
              <a:t>Широкий возрастной диапазон участников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cs typeface="Times New Roman" pitchFamily="18" charset="0"/>
              </a:rPr>
              <a:t>Разнообразие конструктивных элементов</a:t>
            </a:r>
          </a:p>
          <a:p>
            <a:pPr>
              <a:buFont typeface="Arial" pitchFamily="34" charset="0"/>
              <a:buChar char="•"/>
            </a:pPr>
            <a:r>
              <a:rPr lang="ru-RU" sz="3600" b="1" dirty="0" smtClean="0">
                <a:solidFill>
                  <a:srgbClr val="006600"/>
                </a:solidFill>
                <a:cs typeface="Times New Roman" pitchFamily="18" charset="0"/>
              </a:rPr>
              <a:t>Образность и универсальность</a:t>
            </a:r>
          </a:p>
        </p:txBody>
      </p:sp>
    </p:spTree>
    <p:extLst>
      <p:ext uri="{BB962C8B-B14F-4D97-AF65-F5344CB8AC3E}">
        <p14:creationId xmlns:p14="http://schemas.microsoft.com/office/powerpoint/2010/main" xmlns="" val="138865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C:\Documents and Settings\Татьяна\Рабочий стол\Рисунок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1844824"/>
            <a:ext cx="2448272" cy="4116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1" descr="C:\Documents and Settings\Татьяна\Рабочий стол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293096"/>
            <a:ext cx="3136057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124744"/>
            <a:ext cx="2016224" cy="2935287"/>
          </a:xfrm>
          <a:prstGeom prst="rect">
            <a:avLst/>
          </a:prstGeom>
          <a:noFill/>
          <a:ln w="15875">
            <a:solidFill>
              <a:srgbClr val="005024"/>
            </a:solidFill>
            <a:miter lim="800000"/>
            <a:headEnd/>
            <a:tailEnd/>
          </a:ln>
        </p:spPr>
      </p:pic>
      <p:pic>
        <p:nvPicPr>
          <p:cNvPr id="5" name="Picture 10" descr="C:\Documents and Settings\Татьяна\Рабочий стол\Рисунок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0" y="980728"/>
            <a:ext cx="3087439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C:\Documents and Settings\Татьяна\Рабочий стол\Рисунок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3429000"/>
            <a:ext cx="2144301" cy="3044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331640" y="260648"/>
            <a:ext cx="62646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cs typeface="Times New Roman" pitchFamily="18" charset="0"/>
              </a:rPr>
              <a:t>Методические пособия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6600"/>
                </a:solidFill>
              </a:rPr>
              <a:t>Спасибо за внимание!</a:t>
            </a:r>
            <a:endParaRPr lang="ru-RU" b="1" dirty="0">
              <a:solidFill>
                <a:srgbClr val="006600"/>
              </a:solidFill>
            </a:endParaRPr>
          </a:p>
        </p:txBody>
      </p:sp>
      <p:pic>
        <p:nvPicPr>
          <p:cNvPr id="4" name="Picture 5" descr="C:\Users\Мама\Pictures\Д.с-выпуск 2014. Новые фото\100_344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3264115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C:\Users\Мама\Pictures\18а. последние фото\100_42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933056"/>
            <a:ext cx="1836342" cy="2448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Мама\Pictures\11. Наши достижения. мл.гр\100_39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933056"/>
            <a:ext cx="3240360" cy="243045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Мама\Pictures\18а. последние фото\100_408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268760"/>
            <a:ext cx="1872208" cy="24960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Мама\Pictures\10. Сенсорика. Мы играем\100_39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68760"/>
            <a:ext cx="1890143" cy="2520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Мама\Pictures\18а. последние фото\100_4137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933056"/>
            <a:ext cx="1836073" cy="2447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211960" y="1124744"/>
            <a:ext cx="4720221" cy="5040560"/>
          </a:xfrm>
        </p:spPr>
        <p:txBody>
          <a:bodyPr>
            <a:noAutofit/>
          </a:bodyPr>
          <a:lstStyle/>
          <a:p>
            <a:r>
              <a:rPr lang="ru-RU" altLang="ru-RU" b="1" dirty="0">
                <a:solidFill>
                  <a:srgbClr val="C00000"/>
                </a:solidFill>
                <a:cs typeface="Times New Roman" pitchFamily="18" charset="0"/>
              </a:rPr>
              <a:t>Палочки Кюизенера </a:t>
            </a:r>
            <a:r>
              <a:rPr lang="ru-RU" altLang="ru-RU" b="1" dirty="0">
                <a:solidFill>
                  <a:srgbClr val="006600"/>
                </a:solidFill>
                <a:cs typeface="Times New Roman" pitchFamily="18" charset="0"/>
              </a:rPr>
              <a:t>– </a:t>
            </a:r>
            <a:r>
              <a:rPr lang="ru-RU" altLang="ru-RU" b="1" dirty="0" smtClean="0">
                <a:solidFill>
                  <a:srgbClr val="006600"/>
                </a:solidFill>
                <a:cs typeface="Times New Roman" pitchFamily="18" charset="0"/>
              </a:rPr>
              <a:t>это </a:t>
            </a:r>
            <a:r>
              <a:rPr lang="ru-RU" altLang="ru-RU" b="1" dirty="0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универсальный дидактический материал для развития у детей математических способностей, который  разработал бельгийский педагог и математик Джордж </a:t>
            </a:r>
            <a:r>
              <a:rPr lang="ru-RU" altLang="ru-RU" b="1" dirty="0" err="1" smtClean="0">
                <a:solidFill>
                  <a:srgbClr val="006600"/>
                </a:solidFill>
                <a:ea typeface="Calibri" pitchFamily="34" charset="0"/>
                <a:cs typeface="Times New Roman" pitchFamily="18" charset="0"/>
              </a:rPr>
              <a:t>Кюизинер</a:t>
            </a:r>
            <a:endParaRPr lang="en-US" altLang="ru-RU" b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pic>
        <p:nvPicPr>
          <p:cNvPr id="4" name="Picture 4" descr="C:\Documents and Settings\Татьяна\Рабочий стол\Рисунок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3918857" cy="4608512"/>
          </a:xfrm>
          <a:prstGeom prst="rect">
            <a:avLst/>
          </a:prstGeom>
          <a:solidFill>
            <a:srgbClr val="FFFFCC"/>
          </a:solidFill>
          <a:ln w="9525"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9844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683568" y="4437112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23528" y="5229200"/>
            <a:ext cx="828092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ea typeface="Times New Roman" pitchFamily="18" charset="0"/>
                <a:cs typeface="Times New Roman" pitchFamily="18" charset="0"/>
              </a:rPr>
              <a:t>Существует множество наборов с разным количеством счетных палочек, но у всех наборов единый принцип конструкции: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rgbClr val="006600"/>
              </a:solidFill>
              <a:effectLst/>
              <a:cs typeface="Times New Roman" pitchFamily="18" charset="0"/>
            </a:endParaRPr>
          </a:p>
        </p:txBody>
      </p:sp>
      <p:pic>
        <p:nvPicPr>
          <p:cNvPr id="40964" name="Picture 4" descr="C:\Users\Детский сад\Desktop\165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548680"/>
            <a:ext cx="4464496" cy="44644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23951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Детский сад\Desktop\14634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5913339" cy="5688632"/>
          </a:xfrm>
          <a:prstGeom prst="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</p:spPr>
      </p:pic>
      <p:sp>
        <p:nvSpPr>
          <p:cNvPr id="2" name="Прямоугольник 1"/>
          <p:cNvSpPr/>
          <p:nvPr/>
        </p:nvSpPr>
        <p:spPr>
          <a:xfrm>
            <a:off x="4283968" y="4077072"/>
            <a:ext cx="46085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   каждая следующая палочка длиннее предыдущей на 1 см;</a:t>
            </a:r>
          </a:p>
          <a:p>
            <a:pPr algn="ctr"/>
            <a:endParaRPr lang="ru-RU" sz="2800" b="1" dirty="0" smtClean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7704" y="332656"/>
            <a:ext cx="662473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 все палочки разной длины имеют форму прямоугольного параллелепипеда, в основании которого лежит квадрат со стороной, равной 1 см;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2276872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 палочки одного размера окрашены одним цветом;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356992"/>
            <a:ext cx="494494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Clr>
                <a:srgbClr val="C00000"/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 в наборе палочки 10 цветов;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96752"/>
            <a:ext cx="9144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Сенсорное развитие - восприятие цвета и  размера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Сравнение по величине, длине, ширине, высоте,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форме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Умение  видеть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закономерность 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Развитие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глазомера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Развитие количественных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представлений 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Порядковый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счет 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Ориентировка в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пространстве 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Сравнение чисел: </a:t>
            </a:r>
            <a:r>
              <a:rPr lang="ru-RU" sz="2800" b="1" dirty="0" err="1" smtClean="0">
                <a:solidFill>
                  <a:srgbClr val="006600"/>
                </a:solidFill>
                <a:cs typeface="Times New Roman" pitchFamily="18" charset="0"/>
              </a:rPr>
              <a:t>больше-меньше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Состав числа из единиц, из 2-х меньших</a:t>
            </a: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Понятия четных и нечётных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чисел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Использование палочек, как условной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мерки</a:t>
            </a:r>
            <a:r>
              <a:rPr lang="ru-RU" sz="2400" b="1" dirty="0" smtClean="0">
                <a:solidFill>
                  <a:srgbClr val="006600"/>
                </a:solidFill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  Развитие творческих способностей, </a:t>
            </a:r>
            <a:r>
              <a:rPr lang="ru-RU" sz="2800" b="1" dirty="0" smtClean="0">
                <a:solidFill>
                  <a:srgbClr val="006600"/>
                </a:solidFill>
                <a:cs typeface="Times New Roman" pitchFamily="18" charset="0"/>
              </a:rPr>
              <a:t>самостоятельности</a:t>
            </a:r>
            <a:endParaRPr lang="ru-RU" sz="2800" b="1" dirty="0" smtClean="0">
              <a:solidFill>
                <a:srgbClr val="006600"/>
              </a:solidFill>
              <a:cs typeface="Times New Roman" pitchFamily="18" charset="0"/>
            </a:endParaRPr>
          </a:p>
          <a:p>
            <a:pPr>
              <a:buClr>
                <a:schemeClr val="accent3">
                  <a:lumMod val="50000"/>
                </a:schemeClr>
              </a:buClr>
              <a:buFont typeface="Arial" pitchFamily="34" charset="0"/>
              <a:buChar char="•"/>
              <a:defRPr/>
            </a:pPr>
            <a:endParaRPr lang="ru-RU" sz="2400" b="1" dirty="0" smtClean="0">
              <a:solidFill>
                <a:srgbClr val="006600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5696" y="476672"/>
            <a:ext cx="54646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cs typeface="Times New Roman" pitchFamily="18" charset="0"/>
              </a:rPr>
              <a:t>Дидактические задачи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1" descr="C:\Users\Детский сад\Desktop\83528413750b1e8c76e08addd87d12f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99" y="1268760"/>
            <a:ext cx="7104789" cy="5328592"/>
          </a:xfrm>
          <a:prstGeom prst="rect">
            <a:avLst/>
          </a:prstGeom>
          <a:noFill/>
        </p:spPr>
      </p:pic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74652" y="312332"/>
            <a:ext cx="852502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Times New Roman" pitchFamily="18" charset="0"/>
                <a:cs typeface="Arial" pitchFamily="34" charset="0"/>
              </a:rPr>
              <a:t>Путешествие в сказку «Три медведя»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89511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04664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2251075" algn="l"/>
              </a:tabLs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Жила-была девочка Маша</a:t>
            </a:r>
            <a:endParaRPr lang="ru-RU" sz="4000" dirty="0" smtClean="0">
              <a:solidFill>
                <a:srgbClr val="FF0000"/>
              </a:solidFill>
              <a:cs typeface="Arial" pitchFamily="34" charset="0"/>
            </a:endParaRPr>
          </a:p>
        </p:txBody>
      </p:sp>
      <p:pic>
        <p:nvPicPr>
          <p:cNvPr id="58370" name="Picture 2" descr="C:\Users\Детский сад\Desktop\3044e5322a515706c54d3620272f46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563" y="1124744"/>
            <a:ext cx="7644341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620688"/>
            <a:ext cx="4680520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39116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395536" y="139569"/>
            <a:ext cx="85689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Пошла Маша с подружками в лес, а там деревья высокие, цветы красивые, бабочки разноцветные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3" name="Рисунок 2" descr="C:\Users\Детский сад\AppData\Local\Microsoft\Windows\Temporary Internet Files\Content.Word\цветы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060848"/>
            <a:ext cx="2664296" cy="223224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4" name="Рисунок 3" descr="C:\Users\Детский сад\Desktop\образцы Палочки\Безымянный3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060848"/>
            <a:ext cx="2736304" cy="223224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Рисунок 4" descr="C:\Users\Детский сад\Desktop\образцы Палочки\Безымянный5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060848"/>
            <a:ext cx="2376264" cy="223224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6" name="Рисунок 5" descr="C:\Users\Детский сад\Desktop\образцы Палочки\Безымянный10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437112"/>
            <a:ext cx="1512168" cy="216024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C:\Users\Детский сад\Desktop\образцы Палочки\Безымянный9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23728" y="4437112"/>
            <a:ext cx="1368152" cy="216024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Рисунок 7" descr="C:\Users\Детский сад\Desktop\образцы Палочки\Безымянный8.pn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912" y="4437112"/>
            <a:ext cx="1584176" cy="216024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Рисунок 8" descr="C:\Users\Детский сад\Desktop\образцы Палочки\Безымянный6.pn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80112" y="4437112"/>
            <a:ext cx="1440160" cy="216024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10" name="Рисунок 9" descr="C:\Users\Детский сад\Desktop\образцы Палочки\Безымянный 2.png"/>
          <p:cNvPicPr/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6296" y="4437112"/>
            <a:ext cx="1368152" cy="216024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697</TotalTime>
  <Words>211</Words>
  <Application>Microsoft Office PowerPoint</Application>
  <PresentationFormat>Экран (4:3)</PresentationFormat>
  <Paragraphs>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«Развивающие игры  с палочками Кюизенера»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Палочки Кюизенера  как средство развития  математических способностей  у детей дошкольного возраста</dc:title>
  <dc:creator>Артём</dc:creator>
  <cp:lastModifiedBy>Детский сад</cp:lastModifiedBy>
  <cp:revision>25</cp:revision>
  <dcterms:created xsi:type="dcterms:W3CDTF">2017-01-14T11:47:24Z</dcterms:created>
  <dcterms:modified xsi:type="dcterms:W3CDTF">2018-03-23T11:28:37Z</dcterms:modified>
</cp:coreProperties>
</file>