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4" r:id="rId9"/>
    <p:sldId id="262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D7848B-23ED-4A9A-9379-025DF31EB7F8}" type="datetimeFigureOut">
              <a:rPr lang="ru-RU" smtClean="0"/>
              <a:t>11.03.2016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ADF95B-B2B3-4C83-8A89-7FC53080A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346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DF95B-B2B3-4C83-8A89-7FC53080A5C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34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BD65-2223-485B-B7FF-4D52FD0248B6}" type="datetimeFigureOut">
              <a:rPr lang="ru-RU" smtClean="0"/>
              <a:t>11.03.2016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F7C48-E4DC-4D1A-9E27-5B8370B84F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BD65-2223-485B-B7FF-4D52FD0248B6}" type="datetimeFigureOut">
              <a:rPr lang="ru-RU" smtClean="0"/>
              <a:t>11.03.2016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F7C48-E4DC-4D1A-9E27-5B8370B84F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BD65-2223-485B-B7FF-4D52FD0248B6}" type="datetimeFigureOut">
              <a:rPr lang="ru-RU" smtClean="0"/>
              <a:t>11.03.2016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F7C48-E4DC-4D1A-9E27-5B8370B84F97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BD65-2223-485B-B7FF-4D52FD0248B6}" type="datetimeFigureOut">
              <a:rPr lang="ru-RU" smtClean="0"/>
              <a:t>11.03.2016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F7C48-E4DC-4D1A-9E27-5B8370B84F9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BD65-2223-485B-B7FF-4D52FD0248B6}" type="datetimeFigureOut">
              <a:rPr lang="ru-RU" smtClean="0"/>
              <a:t>11.03.2016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F7C48-E4DC-4D1A-9E27-5B8370B84F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BD65-2223-485B-B7FF-4D52FD0248B6}" type="datetimeFigureOut">
              <a:rPr lang="ru-RU" smtClean="0"/>
              <a:t>11.03.2016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F7C48-E4DC-4D1A-9E27-5B8370B84F9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BD65-2223-485B-B7FF-4D52FD0248B6}" type="datetimeFigureOut">
              <a:rPr lang="ru-RU" smtClean="0"/>
              <a:t>11.03.2016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F7C48-E4DC-4D1A-9E27-5B8370B84F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BD65-2223-485B-B7FF-4D52FD0248B6}" type="datetimeFigureOut">
              <a:rPr lang="ru-RU" smtClean="0"/>
              <a:t>11.03.2016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F7C48-E4DC-4D1A-9E27-5B8370B84F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BD65-2223-485B-B7FF-4D52FD0248B6}" type="datetimeFigureOut">
              <a:rPr lang="ru-RU" smtClean="0"/>
              <a:t>11.03.2016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F7C48-E4DC-4D1A-9E27-5B8370B84F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BD65-2223-485B-B7FF-4D52FD0248B6}" type="datetimeFigureOut">
              <a:rPr lang="ru-RU" smtClean="0"/>
              <a:t>11.03.2016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F7C48-E4DC-4D1A-9E27-5B8370B84F97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BD65-2223-485B-B7FF-4D52FD0248B6}" type="datetimeFigureOut">
              <a:rPr lang="ru-RU" smtClean="0"/>
              <a:t>11.03.2016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F7C48-E4DC-4D1A-9E27-5B8370B84F9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A5ABD65-2223-485B-B7FF-4D52FD0248B6}" type="datetimeFigureOut">
              <a:rPr lang="ru-RU" smtClean="0"/>
              <a:t>11.03.2016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6EF7C48-E4DC-4D1A-9E27-5B8370B84F9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96752"/>
            <a:ext cx="7772400" cy="1728192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dirty="0" smtClean="0"/>
              <a:t>На земле </a:t>
            </a:r>
            <a:r>
              <a:rPr lang="ru-RU" dirty="0" err="1" smtClean="0"/>
              <a:t>Таммсааре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92080" y="2708920"/>
            <a:ext cx="3024336" cy="2320281"/>
          </a:xfrm>
        </p:spPr>
        <p:txBody>
          <a:bodyPr/>
          <a:lstStyle/>
          <a:p>
            <a:r>
              <a:rPr lang="ru-RU" dirty="0" smtClean="0"/>
              <a:t>Олимпиада </a:t>
            </a:r>
            <a:r>
              <a:rPr lang="ru-RU" dirty="0"/>
              <a:t>в Сочи: проблемы </a:t>
            </a:r>
            <a:r>
              <a:rPr lang="ru-RU" dirty="0" smtClean="0"/>
              <a:t>экологии</a:t>
            </a:r>
            <a:endParaRPr lang="ru-RU" dirty="0"/>
          </a:p>
        </p:txBody>
      </p:sp>
      <p:pic>
        <p:nvPicPr>
          <p:cNvPr id="3075" name="Picture 3" descr="C:\Users\Татьяна\Desktop\pfcnfdr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64904"/>
            <a:ext cx="511635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413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type="body" sz="half" idx="2"/>
          </p:nvPr>
        </p:nvSpPr>
        <p:spPr>
          <a:xfrm>
            <a:off x="4139952" y="1340769"/>
            <a:ext cx="4546849" cy="38662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/>
              <a:t>«Есть такое твердое правило:</a:t>
            </a:r>
          </a:p>
          <a:p>
            <a:pPr marL="0" indent="0">
              <a:buNone/>
            </a:pPr>
            <a:r>
              <a:rPr lang="ru-RU" sz="2800" b="1" dirty="0"/>
              <a:t>встал поутру, умылся, привел себя в порядок –</a:t>
            </a:r>
          </a:p>
          <a:p>
            <a:pPr marL="0" indent="0">
              <a:buNone/>
            </a:pPr>
            <a:r>
              <a:rPr lang="ru-RU" sz="2800" b="1" dirty="0"/>
              <a:t>и сразу же приведи в порядок свою планету»</a:t>
            </a:r>
          </a:p>
          <a:p>
            <a:pPr marL="0" indent="0">
              <a:buNone/>
            </a:pPr>
            <a:r>
              <a:rPr lang="ru-RU" sz="2800" dirty="0"/>
              <a:t>Антуан де </a:t>
            </a:r>
            <a:r>
              <a:rPr lang="ru-RU" sz="2800" dirty="0" smtClean="0"/>
              <a:t>Сент-Экзюпери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" r="1992"/>
          <a:stretch>
            <a:fillRect/>
          </a:stretch>
        </p:blipFill>
        <p:spPr>
          <a:xfrm>
            <a:off x="539552" y="1268760"/>
            <a:ext cx="3566160" cy="2926080"/>
          </a:xfrm>
        </p:spPr>
      </p:pic>
    </p:spTree>
    <p:extLst>
      <p:ext uri="{BB962C8B-B14F-4D97-AF65-F5344CB8AC3E}">
        <p14:creationId xmlns:p14="http://schemas.microsoft.com/office/powerpoint/2010/main" val="3439817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844824"/>
            <a:ext cx="7408333" cy="4281339"/>
          </a:xfrm>
        </p:spPr>
        <p:txBody>
          <a:bodyPr>
            <a:normAutofit fontScale="92500"/>
          </a:bodyPr>
          <a:lstStyle/>
          <a:p>
            <a:r>
              <a:rPr lang="ru-RU" dirty="0"/>
              <a:t>"Серьезное негативное воздействие будет оказано на водные экосистемы и в целом на гидрологический режим реки </a:t>
            </a:r>
            <a:r>
              <a:rPr lang="ru-RU" dirty="0" err="1"/>
              <a:t>Мзымты</a:t>
            </a:r>
            <a:r>
              <a:rPr lang="ru-RU" dirty="0"/>
              <a:t>. Намечается забор больших объемов </a:t>
            </a:r>
            <a:r>
              <a:rPr lang="ru-RU" dirty="0" err="1"/>
              <a:t>подрусловых</a:t>
            </a:r>
            <a:r>
              <a:rPr lang="ru-RU" dirty="0"/>
              <a:t> вод этой реки на </a:t>
            </a:r>
            <a:r>
              <a:rPr lang="ru-RU" dirty="0" err="1"/>
              <a:t>хозбытовые</a:t>
            </a:r>
            <a:r>
              <a:rPr lang="ru-RU" dirty="0"/>
              <a:t> нужды и </a:t>
            </a:r>
            <a:r>
              <a:rPr lang="ru-RU" dirty="0" err="1"/>
              <a:t>оснежение</a:t>
            </a:r>
            <a:r>
              <a:rPr lang="ru-RU" dirty="0"/>
              <a:t> лыжных трасс, который приведет к изменению гидрогеологических условий территории. При эксплуатации подъемников, дорог, площадок и прочих объектов неизбежно загрязнение окружающей территории нефтепродуктами, тяжелыми металлами, органическими и другими загрязняющими веществами. Большинство этих веществ рано или поздно будут попадать в воду</a:t>
            </a:r>
            <a:r>
              <a:rPr lang="ru-RU" dirty="0" smtClean="0"/>
              <a:t>". 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Из сообщения Экологической Вахты по Северному Кавказу от 26 августа 2006 года: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529995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Татьяна\Desktop\2_32_2010_tema-nome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8532440" cy="470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490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/>
              <a:t>Профессор Николай Куликов: "Превращение долины реки Шахе в карьер по добыче песчано-гравийной смеси повлечет за собой экологическую катастрофу, создаст дефицит питьевой воды"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982562"/>
            <a:ext cx="4758804" cy="2676826"/>
          </a:xfrm>
        </p:spPr>
      </p:pic>
      <p:pic>
        <p:nvPicPr>
          <p:cNvPr id="4098" name="Picture 2" descr="C:\Users\Татьяна\Desktop\59161309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5190859" cy="294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813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Последствия строительства</a:t>
            </a:r>
            <a:endParaRPr lang="ru-RU" sz="3200" dirty="0"/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251521" y="1628800"/>
            <a:ext cx="3240360" cy="4497363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"Самая тревожная ситуация сейчас в Сочи, в бассейне </a:t>
            </a:r>
            <a:r>
              <a:rPr lang="ru-RU" b="1" dirty="0" err="1"/>
              <a:t>Мзымты</a:t>
            </a:r>
            <a:r>
              <a:rPr lang="ru-RU" b="1" dirty="0"/>
              <a:t>. Положение усложняется тем, что активное строительство в ряде мест изменило ширину и другие характеристики русла. Местами русло сужено вполовину, а то и больше - до 70%. Из-за этого выросла скорость потока воды, и в отдельных местах началось разрушение </a:t>
            </a:r>
            <a:r>
              <a:rPr lang="ru-RU" b="1" dirty="0" smtClean="0"/>
              <a:t>берегов». </a:t>
            </a:r>
            <a:r>
              <a:rPr lang="ru-RU" sz="1700" dirty="0" smtClean="0"/>
              <a:t>(Из сообщения </a:t>
            </a:r>
            <a:r>
              <a:rPr lang="ru-RU" sz="1700" dirty="0"/>
              <a:t>администрации Краснодарского </a:t>
            </a:r>
            <a:r>
              <a:rPr lang="ru-RU" sz="1700" dirty="0" smtClean="0"/>
              <a:t>края. </a:t>
            </a:r>
          </a:p>
          <a:p>
            <a:r>
              <a:rPr lang="ru-RU" sz="1700" dirty="0" smtClean="0"/>
              <a:t>Март 2012 года).</a:t>
            </a:r>
            <a:endParaRPr lang="ru-RU" sz="1700" dirty="0"/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4067944" y="5733256"/>
            <a:ext cx="4399273" cy="3929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/>
              <a:t>р. </a:t>
            </a:r>
            <a:r>
              <a:rPr lang="ru-RU" sz="1800" dirty="0" err="1" smtClean="0"/>
              <a:t>Мзымта</a:t>
            </a:r>
            <a:r>
              <a:rPr lang="ru-RU" sz="1800" dirty="0" smtClean="0"/>
              <a:t>, сброс химических веществ</a:t>
            </a:r>
            <a:endParaRPr lang="ru-RU" sz="1800" dirty="0"/>
          </a:p>
        </p:txBody>
      </p:sp>
      <p:pic>
        <p:nvPicPr>
          <p:cNvPr id="1027" name="Picture 3" descr="C:\Users\Татьяна\Desktop\e398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844824"/>
            <a:ext cx="5414135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566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676656" y="548680"/>
            <a:ext cx="6991688" cy="1368152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  <a:latin typeface="arial"/>
              </a:rPr>
              <a:t>Река 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Мзымта</a:t>
            </a:r>
            <a:r>
              <a:rPr lang="ru-RU" dirty="0">
                <a:solidFill>
                  <a:schemeClr val="tx1"/>
                </a:solidFill>
                <a:latin typeface="arial"/>
              </a:rPr>
              <a:t> на территории курорта </a:t>
            </a:r>
          </a:p>
          <a:p>
            <a:r>
              <a:rPr lang="ru-RU" dirty="0">
                <a:solidFill>
                  <a:schemeClr val="tx1"/>
                </a:solidFill>
                <a:latin typeface="arial"/>
              </a:rPr>
              <a:t>«Роза Хутор» (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Эстосадок</a:t>
            </a:r>
            <a:r>
              <a:rPr lang="ru-RU" dirty="0">
                <a:solidFill>
                  <a:schemeClr val="tx1"/>
                </a:solidFill>
                <a:latin typeface="arial"/>
              </a:rPr>
              <a:t>)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284984"/>
            <a:ext cx="4197207" cy="2808312"/>
          </a:xfrm>
        </p:spPr>
      </p:pic>
      <p:pic>
        <p:nvPicPr>
          <p:cNvPr id="2050" name="Picture 2" descr="C:\Users\Татьяна\Desktop\reka-mzymta-soch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431739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337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Долина реки </a:t>
            </a:r>
            <a:r>
              <a:rPr lang="ru-RU" sz="3200" dirty="0" err="1" smtClean="0"/>
              <a:t>Мзымта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8424936" cy="5041694"/>
          </a:xfrm>
        </p:spPr>
      </p:pic>
    </p:spTree>
    <p:extLst>
      <p:ext uri="{BB962C8B-B14F-4D97-AF65-F5344CB8AC3E}">
        <p14:creationId xmlns:p14="http://schemas.microsoft.com/office/powerpoint/2010/main" val="3458196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Имеретинская низменность: до и после…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3822700" cy="251530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717032"/>
            <a:ext cx="6030006" cy="2736304"/>
          </a:xfrm>
        </p:spPr>
      </p:pic>
    </p:spTree>
    <p:extLst>
      <p:ext uri="{BB962C8B-B14F-4D97-AF65-F5344CB8AC3E}">
        <p14:creationId xmlns:p14="http://schemas.microsoft.com/office/powerpoint/2010/main" val="943149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38328"/>
            <a:ext cx="5122912" cy="1252728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Тисо</a:t>
            </a:r>
            <a:r>
              <a:rPr lang="ru-RU" dirty="0" smtClean="0"/>
              <a:t>-самшитовая роща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60848"/>
            <a:ext cx="5940660" cy="3960440"/>
          </a:xfrm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6372200" y="2678112"/>
            <a:ext cx="2098192" cy="3271167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После строительства  олимпийских объектов появилось порядка 20 новых видов насекомых-вредителей, уничтожающих зеленые насаждения. Эти жучки были завезены вместе с посадочным материалом из других стран, ранее они не обитали на Западном Кавказе и потому не имеют здесь естественных врагов.</a:t>
            </a:r>
          </a:p>
          <a:p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04664"/>
            <a:ext cx="2540100" cy="1905075"/>
          </a:xfrm>
        </p:spPr>
      </p:pic>
    </p:spTree>
    <p:extLst>
      <p:ext uri="{BB962C8B-B14F-4D97-AF65-F5344CB8AC3E}">
        <p14:creationId xmlns:p14="http://schemas.microsoft.com/office/powerpoint/2010/main" val="30463850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</TotalTime>
  <Words>300</Words>
  <Application>Microsoft Office PowerPoint</Application>
  <PresentationFormat>Экран (4:3)</PresentationFormat>
  <Paragraphs>20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 На земле Таммсааре. </vt:lpstr>
      <vt:lpstr>Из сообщения Экологической Вахты по Северному Кавказу от 26 августа 2006 года:</vt:lpstr>
      <vt:lpstr>Презентация PowerPoint</vt:lpstr>
      <vt:lpstr>Профессор Николай Куликов: "Превращение долины реки Шахе в карьер по добыче песчано-гравийной смеси повлечет за собой экологическую катастрофу, создаст дефицит питьевой воды" </vt:lpstr>
      <vt:lpstr>Последствия строительства</vt:lpstr>
      <vt:lpstr>Презентация PowerPoint</vt:lpstr>
      <vt:lpstr>Долина реки Мзымта</vt:lpstr>
      <vt:lpstr>Имеретинская низменность: до и после…</vt:lpstr>
      <vt:lpstr>Тисо-самшитовая роща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прекрасна Земля и на ней человек! (С. Есенин)</dc:title>
  <dc:creator>Татьяна</dc:creator>
  <cp:lastModifiedBy>Татьяна</cp:lastModifiedBy>
  <cp:revision>8</cp:revision>
  <dcterms:created xsi:type="dcterms:W3CDTF">2016-03-11T18:11:25Z</dcterms:created>
  <dcterms:modified xsi:type="dcterms:W3CDTF">2016-03-11T19:52:25Z</dcterms:modified>
</cp:coreProperties>
</file>